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8"/>
  </p:notesMasterIdLst>
  <p:sldIdLst>
    <p:sldId id="290" r:id="rId2"/>
    <p:sldId id="332" r:id="rId3"/>
    <p:sldId id="302" r:id="rId4"/>
    <p:sldId id="291" r:id="rId5"/>
    <p:sldId id="373" r:id="rId6"/>
    <p:sldId id="362" r:id="rId7"/>
    <p:sldId id="334" r:id="rId8"/>
    <p:sldId id="333" r:id="rId9"/>
    <p:sldId id="307" r:id="rId10"/>
    <p:sldId id="327" r:id="rId11"/>
    <p:sldId id="312" r:id="rId12"/>
    <p:sldId id="321" r:id="rId13"/>
    <p:sldId id="303" r:id="rId14"/>
    <p:sldId id="379" r:id="rId15"/>
    <p:sldId id="365" r:id="rId16"/>
    <p:sldId id="37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Gad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/>
      <dgm:spPr/>
      <dgm:t>
        <a:bodyPr/>
        <a:lstStyle/>
        <a:p>
          <a:r>
            <a:rPr lang="en-US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/>
      <dgm:spPr/>
      <dgm:t>
        <a:bodyPr/>
        <a:lstStyle/>
        <a:p>
          <a:r>
            <a:rPr lang="en-US" dirty="0"/>
            <a:t>Decade 1, 120 payments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/>
      <dgm:spPr/>
      <dgm:t>
        <a:bodyPr/>
        <a:lstStyle/>
        <a:p>
          <a:r>
            <a:rPr lang="en-US" dirty="0"/>
            <a:t>At death: Optionee receive payment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/>
      <dgm:spPr/>
      <dgm:t>
        <a:bodyPr/>
        <a:lstStyle/>
        <a:p>
          <a:r>
            <a:rPr lang="en-US" dirty="0"/>
            <a:t>Decade 2, 120 payments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/>
      <dgm:spPr/>
      <dgm:t>
        <a:bodyPr/>
        <a:lstStyle/>
        <a:p>
          <a:r>
            <a:rPr lang="en-US" dirty="0"/>
            <a:t>Decade …., x payments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/>
      <dgm:spPr/>
      <dgm:t>
        <a:bodyPr/>
        <a:lstStyle/>
        <a:p>
          <a:r>
            <a:rPr lang="en-US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/>
      <dgm:spPr/>
      <dgm:t>
        <a:bodyPr/>
        <a:lstStyle/>
        <a:p>
          <a:r>
            <a:rPr lang="en-US" dirty="0"/>
            <a:t>Decade 1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/>
      <dgm:spPr/>
      <dgm:t>
        <a:bodyPr/>
        <a:lstStyle/>
        <a:p>
          <a:r>
            <a:rPr lang="en-US" dirty="0"/>
            <a:t>At death: Inheritance 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/>
      <dgm:spPr/>
      <dgm:t>
        <a:bodyPr/>
        <a:lstStyle/>
        <a:p>
          <a:r>
            <a:rPr lang="en-US" dirty="0"/>
            <a:t>Decade 2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/>
      <dgm:spPr/>
      <dgm:t>
        <a:bodyPr/>
        <a:lstStyle/>
        <a:p>
          <a:r>
            <a:rPr lang="en-US" dirty="0"/>
            <a:t>Decade ….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1488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Retirement</a:t>
          </a:r>
        </a:p>
      </dsp:txBody>
      <dsp:txXfrm>
        <a:off x="266402" y="352305"/>
        <a:ext cx="794742" cy="529828"/>
      </dsp:txXfrm>
    </dsp:sp>
    <dsp:sp modelId="{3AF51986-231B-4834-9DF4-BAB942581BBB}">
      <dsp:nvSpPr>
        <dsp:cNvPr id="0" name=""/>
        <dsp:cNvSpPr/>
      </dsp:nvSpPr>
      <dsp:spPr>
        <a:xfrm>
          <a:off x="1193601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Decade 1, 120 payments</a:t>
          </a:r>
        </a:p>
      </dsp:txBody>
      <dsp:txXfrm>
        <a:off x="1458515" y="352305"/>
        <a:ext cx="794742" cy="529828"/>
      </dsp:txXfrm>
    </dsp:sp>
    <dsp:sp modelId="{D9148077-2E0C-4941-95C0-2C6A3DFC9103}">
      <dsp:nvSpPr>
        <dsp:cNvPr id="0" name=""/>
        <dsp:cNvSpPr/>
      </dsp:nvSpPr>
      <dsp:spPr>
        <a:xfrm>
          <a:off x="2385714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Decade 2, 120 payments</a:t>
          </a:r>
        </a:p>
      </dsp:txBody>
      <dsp:txXfrm>
        <a:off x="2650628" y="352305"/>
        <a:ext cx="794742" cy="529828"/>
      </dsp:txXfrm>
    </dsp:sp>
    <dsp:sp modelId="{AB1144F4-76B5-4F98-AD24-5E53F29315AE}">
      <dsp:nvSpPr>
        <dsp:cNvPr id="0" name=""/>
        <dsp:cNvSpPr/>
      </dsp:nvSpPr>
      <dsp:spPr>
        <a:xfrm>
          <a:off x="3577828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Decade …., x payments</a:t>
          </a:r>
        </a:p>
      </dsp:txBody>
      <dsp:txXfrm>
        <a:off x="3842742" y="352305"/>
        <a:ext cx="794742" cy="529828"/>
      </dsp:txXfrm>
    </dsp:sp>
    <dsp:sp modelId="{1F816E28-2CD3-4D3B-BF26-591F0544B7D1}">
      <dsp:nvSpPr>
        <dsp:cNvPr id="0" name=""/>
        <dsp:cNvSpPr/>
      </dsp:nvSpPr>
      <dsp:spPr>
        <a:xfrm>
          <a:off x="4769941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At death: Optionee receive payment</a:t>
          </a:r>
        </a:p>
      </dsp:txBody>
      <dsp:txXfrm>
        <a:off x="5034855" y="352305"/>
        <a:ext cx="794742" cy="529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1488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Retirement</a:t>
          </a:r>
        </a:p>
      </dsp:txBody>
      <dsp:txXfrm>
        <a:off x="266402" y="352305"/>
        <a:ext cx="794742" cy="529828"/>
      </dsp:txXfrm>
    </dsp:sp>
    <dsp:sp modelId="{3AF51986-231B-4834-9DF4-BAB942581BBB}">
      <dsp:nvSpPr>
        <dsp:cNvPr id="0" name=""/>
        <dsp:cNvSpPr/>
      </dsp:nvSpPr>
      <dsp:spPr>
        <a:xfrm>
          <a:off x="1193601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Decade 1</a:t>
          </a:r>
        </a:p>
      </dsp:txBody>
      <dsp:txXfrm>
        <a:off x="1458515" y="352305"/>
        <a:ext cx="794742" cy="529828"/>
      </dsp:txXfrm>
    </dsp:sp>
    <dsp:sp modelId="{D9148077-2E0C-4941-95C0-2C6A3DFC9103}">
      <dsp:nvSpPr>
        <dsp:cNvPr id="0" name=""/>
        <dsp:cNvSpPr/>
      </dsp:nvSpPr>
      <dsp:spPr>
        <a:xfrm>
          <a:off x="2385714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Decade 2</a:t>
          </a:r>
        </a:p>
      </dsp:txBody>
      <dsp:txXfrm>
        <a:off x="2650628" y="352305"/>
        <a:ext cx="794742" cy="529828"/>
      </dsp:txXfrm>
    </dsp:sp>
    <dsp:sp modelId="{AB1144F4-76B5-4F98-AD24-5E53F29315AE}">
      <dsp:nvSpPr>
        <dsp:cNvPr id="0" name=""/>
        <dsp:cNvSpPr/>
      </dsp:nvSpPr>
      <dsp:spPr>
        <a:xfrm>
          <a:off x="3577828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Decade ….</a:t>
          </a:r>
        </a:p>
      </dsp:txBody>
      <dsp:txXfrm>
        <a:off x="3842742" y="352305"/>
        <a:ext cx="794742" cy="529828"/>
      </dsp:txXfrm>
    </dsp:sp>
    <dsp:sp modelId="{1F816E28-2CD3-4D3B-BF26-591F0544B7D1}">
      <dsp:nvSpPr>
        <dsp:cNvPr id="0" name=""/>
        <dsp:cNvSpPr/>
      </dsp:nvSpPr>
      <dsp:spPr>
        <a:xfrm>
          <a:off x="4769941" y="352305"/>
          <a:ext cx="1324570" cy="529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 death: Inheritance </a:t>
          </a:r>
        </a:p>
      </dsp:txBody>
      <dsp:txXfrm>
        <a:off x="5034855" y="352305"/>
        <a:ext cx="794742" cy="52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2D7D317C-8B0E-43C8-8489-98AC5020A526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5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020D8B11-FAB9-424B-BD28-14CAB60CA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267"/>
            <a:ext cx="10363200" cy="1470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30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20176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08743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320"/>
            <a:ext cx="2743200" cy="585216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320"/>
            <a:ext cx="8046720" cy="58521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34786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96758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4406265"/>
            <a:ext cx="10363200" cy="1363028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930" y="2906078"/>
            <a:ext cx="103632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22455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4960" cy="4526280"/>
          </a:xfrm>
          <a:prstGeom prst="rect">
            <a:avLst/>
          </a:prstGeo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0" y="1600200"/>
            <a:ext cx="5394960" cy="4526280"/>
          </a:xfrm>
          <a:prstGeom prst="rect">
            <a:avLst/>
          </a:prstGeo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882079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478"/>
            <a:ext cx="5387340" cy="64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558"/>
            <a:ext cx="5387340" cy="3951923"/>
          </a:xfrm>
          <a:prstGeom prst="rect">
            <a:avLst/>
          </a:prstGeo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56" y="1534478"/>
            <a:ext cx="5389244" cy="64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56" y="2174558"/>
            <a:ext cx="5389244" cy="3951923"/>
          </a:xfrm>
          <a:prstGeom prst="rect">
            <a:avLst/>
          </a:prstGeo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63966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271102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3468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2892"/>
            <a:ext cx="4011930" cy="1161573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1" y="272892"/>
            <a:ext cx="6816090" cy="5853588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465"/>
            <a:ext cx="4011930" cy="469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166664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70" y="4800600"/>
            <a:ext cx="7315200" cy="56721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70" y="612934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70" y="5367814"/>
            <a:ext cx="7315200" cy="804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690617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1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med">
    <p:dissolve/>
  </p:transition>
  <p:hf hdr="0" ftr="0" dt="0"/>
  <p:txStyles>
    <p:titleStyle>
      <a:lvl1pPr algn="ctr" rtl="0" eaLnBrk="0" fontAlgn="base" hangingPunct="0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11480" algn="ctr" rtl="0" fontAlgn="base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822960" algn="ctr" rtl="0" fontAlgn="base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234440" algn="ctr" rtl="0" fontAlgn="base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645920" algn="ctr" rtl="0" fontAlgn="base">
        <a:spcBef>
          <a:spcPts val="180"/>
        </a:spcBef>
        <a:spcAft>
          <a:spcPct val="0"/>
        </a:spcAft>
        <a:defRPr sz="576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32937" indent="-404337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52977" indent="-404337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1587" indent="-404337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70197" indent="-404337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0237" indent="-404337" algn="l" rtl="0" eaLnBrk="0" fontAlgn="base" hangingPunct="0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01717" indent="-404337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13197" indent="-404337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24677" indent="-404337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536157" indent="-404337" algn="l" rtl="0" fontAlgn="base">
        <a:spcBef>
          <a:spcPts val="1800"/>
        </a:spcBef>
        <a:spcAft>
          <a:spcPct val="0"/>
        </a:spcAft>
        <a:buSzPct val="171000"/>
        <a:buFont typeface="Gill Sans" charset="0"/>
        <a:buChar char="•"/>
        <a:defRPr sz="288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cinnati-oh.gov/retireme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118360" y="2331720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8F85C-4317-4E0D-8357-38C42BB3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BBAF-E309-4A9E-9CC8-FA764846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52" y="1097173"/>
            <a:ext cx="3506114" cy="1234547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A788099-A128-4A9E-86B9-784512E2B818}"/>
              </a:ext>
            </a:extLst>
          </p:cNvPr>
          <p:cNvSpPr>
            <a:spLocks/>
          </p:cNvSpPr>
          <p:nvPr/>
        </p:nvSpPr>
        <p:spPr bwMode="auto">
          <a:xfrm>
            <a:off x="2937034" y="2811780"/>
            <a:ext cx="7136607" cy="28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r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r>
              <a:rPr lang="en-US" altLang="en-US" sz="324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Cincinnati Retirement System</a:t>
            </a:r>
          </a:p>
          <a:p>
            <a:pPr algn="r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endParaRPr lang="en-US" altLang="en-US" sz="324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r>
              <a:rPr lang="en-US" altLang="en-US" sz="324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2025 Update</a:t>
            </a:r>
          </a:p>
          <a:p>
            <a:pPr algn="r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endParaRPr lang="en-US" altLang="en-US" sz="324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endParaRPr lang="en-US" altLang="en-US" sz="324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r>
              <a:rPr lang="en-US" altLang="en-US" sz="324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			</a:t>
            </a:r>
            <a:endParaRPr lang="en-US" altLang="en-US" sz="216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A508F-DF1E-434C-83EC-4A0F0809971D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FA58F839-7DC2-4802-B636-090C6F56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32AC0CDB-D257-4A66-976D-7F1D9F74AC3B}"/>
              </a:ext>
            </a:extLst>
          </p:cNvPr>
          <p:cNvSpPr>
            <a:spLocks/>
          </p:cNvSpPr>
          <p:nvPr/>
        </p:nvSpPr>
        <p:spPr bwMode="auto">
          <a:xfrm>
            <a:off x="2049780" y="1859197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has adopted an Investment Policy Statement (revised, 2025)</a:t>
            </a:r>
          </a:p>
          <a:p>
            <a:pPr marL="1080135" lvl="1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Preserve safety of principal</a:t>
            </a:r>
          </a:p>
          <a:p>
            <a:pPr marL="1080135" lvl="1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Adopts prudent investor rule</a:t>
            </a:r>
          </a:p>
          <a:p>
            <a:pPr marL="1080135" lvl="1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Diversify investments in different asset classes with strategic asset allocation</a:t>
            </a:r>
          </a:p>
          <a:p>
            <a:pPr marL="1080135" lvl="1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Staff and Consultant: Marquette Assocs.</a:t>
            </a:r>
          </a:p>
          <a:p>
            <a:pPr marL="1440180" lvl="2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Selects and manages investments according to Board asset allocation</a:t>
            </a:r>
          </a:p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45004A8F-D6E4-46BF-9F71-03C8084A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D11EC-6CA5-41A2-957C-67111622A7C7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→Funding Benefits: Investments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E43C5-468B-437B-9210-598A81DA67E2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5532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FEC5C9CE-EC17-496C-9B02-8C97CA98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ADC2D755-192B-41D5-AD2F-41698376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880" y="5829300"/>
            <a:ext cx="167735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BA326-77B1-4C7D-834F-B2CDD48732D0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→Funding Benefits: Investments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E90AE-7105-4A7D-B0DB-C3FF937B4019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E1F19-07D6-D12F-C5D3-21E79059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463" y="1792911"/>
            <a:ext cx="4597073" cy="357550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4C9BFFB8-C1F8-426B-AA59-DB43235C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324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A033AC0B-4E29-4AC9-B6C3-2D31311FC853}"/>
              </a:ext>
            </a:extLst>
          </p:cNvPr>
          <p:cNvSpPr>
            <a:spLocks/>
          </p:cNvSpPr>
          <p:nvPr/>
        </p:nvSpPr>
        <p:spPr bwMode="auto">
          <a:xfrm>
            <a:off x="2049780" y="1916884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Investing</a:t>
            </a:r>
          </a:p>
          <a:p>
            <a:pPr marL="1440180" lvl="2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Manager seeks to beat benchmark through proprietary analysis and selection of investments</a:t>
            </a:r>
          </a:p>
          <a:p>
            <a:pPr marL="1440180" lvl="2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Can be costly; results vary—can beat the benchmark some of the time; difficult to do all the time</a:t>
            </a:r>
          </a:p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Passive Investing</a:t>
            </a:r>
          </a:p>
          <a:p>
            <a:pPr marL="1440180" lvl="2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 index funds to track the benchmark</a:t>
            </a:r>
          </a:p>
          <a:p>
            <a:pPr marL="1440180" lvl="2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Very inexpensive compared to active investment</a:t>
            </a:r>
          </a:p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Alternatives</a:t>
            </a:r>
          </a:p>
          <a:p>
            <a:pPr marL="1080135" lvl="1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Investment in illiquid markets of equity, credit and real assets</a:t>
            </a: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9FAD9A43-A9F1-4ABF-AECD-852C6CEF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2BD66B-EF10-4A00-A1A2-2D6622620418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→Funding Benefits: Investments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48E5E-07D0-4F6F-B646-8EF90FF8E3F3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6ED85065-D6C7-4E13-90A5-648F14A1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57BBF6C-3367-4FFD-A296-9EF15B02118E}"/>
              </a:ext>
            </a:extLst>
          </p:cNvPr>
          <p:cNvSpPr>
            <a:spLocks/>
          </p:cNvSpPr>
          <p:nvPr/>
        </p:nvSpPr>
        <p:spPr bwMode="auto">
          <a:xfrm>
            <a:off x="2118360" y="2331720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411480" indent="-41148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65A0B77-CFE1-4450-A862-592A8880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A67CD-1B53-4E6C-A110-691A98516EE1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→Funding Benefits: Investments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838A2-007A-4404-998A-4571078D1F28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6812CC-5835-047C-702B-546D71C1BA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8548" y="1697355"/>
          <a:ext cx="4954905" cy="346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505486" imgH="3848242" progId="Excel.Sheet.12">
                  <p:embed/>
                </p:oleObj>
              </mc:Choice>
              <mc:Fallback>
                <p:oleObj name="Worksheet" r:id="rId4" imgW="5505486" imgH="384824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E6812CC-5835-047C-702B-546D71C1BA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8548" y="1697355"/>
                        <a:ext cx="4954905" cy="346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6F48B-DE72-F0FA-8609-79B11523A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FCF8765D-7B8F-B1FF-93CF-31DD7A18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64EE75C4-D647-00E7-6815-91FC743E07FF}"/>
              </a:ext>
            </a:extLst>
          </p:cNvPr>
          <p:cNvSpPr>
            <a:spLocks/>
          </p:cNvSpPr>
          <p:nvPr/>
        </p:nvSpPr>
        <p:spPr bwMode="auto">
          <a:xfrm>
            <a:off x="2118360" y="2331720"/>
            <a:ext cx="80924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120015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79E291BC-98B9-753A-5E64-47F46313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787F47-072F-EB1D-21C1-AD535915E7DC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→Improvements to Plan over 3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AC5D-232E-17C2-FA29-5EEB277E3AC0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87EC9-00BE-31F4-E4B1-55805CEF1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79" y="6026468"/>
            <a:ext cx="1714500" cy="428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C7017-24E8-BBB6-3434-EB95C7BCC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520" y="1375936"/>
            <a:ext cx="7543800" cy="445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185295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149793" y="1570288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Healthcare survey in 2025, like in 2023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Healthcare funding policy finalized in 2024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Member Counselor 1Q 2024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Publish a Member Handbook in 2025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Publish a Retiree Handbook in 2025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1-on-1 retirement counseling mtgs 2024/5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Regular Retirement 101 trainings for actives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solidFill>
                  <a:srgbClr val="002D6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 MemberDirect portal for Retirees in 2024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16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68655" lvl="1" indent="0" algn="ctr"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r>
              <a:rPr lang="en-US" altLang="en-US" sz="288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mission is helping our members have a successful retirement!!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16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52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→Accomplishment and Goals at CRS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69744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>
            <a:extLst>
              <a:ext uri="{FF2B5EF4-FFF2-40B4-BE49-F238E27FC236}">
                <a16:creationId xmlns:a16="http://schemas.microsoft.com/office/drawing/2014/main" id="{29635F7F-D778-4EFE-A4E7-AD89BFCA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id="{DAEA09C8-AB9C-4B2A-949F-0721CD150380}"/>
              </a:ext>
            </a:extLst>
          </p:cNvPr>
          <p:cNvSpPr>
            <a:spLocks/>
          </p:cNvSpPr>
          <p:nvPr/>
        </p:nvSpPr>
        <p:spPr bwMode="auto">
          <a:xfrm>
            <a:off x="2049780" y="1440180"/>
            <a:ext cx="80924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120015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080135" lvl="1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endParaRPr lang="en-US" altLang="en-US" sz="252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website is continually updated</a:t>
            </a:r>
          </a:p>
          <a:p>
            <a:pPr marL="1080135" lvl="1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 meeting packets, minutes, agenda, financial reports, investment and actuarial reports, resources, newsletters, updates governance documents (CSA, Muni Code, Board rules and polices). Click here for </a:t>
            </a: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CRS</a:t>
            </a: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1080135" lvl="1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endParaRPr lang="en-US" altLang="en-US" sz="2880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24B01F37-B2D1-499A-9C6C-6EEDDCCF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DF3830-5739-45C5-9ED9-1B6C81B309E0}"/>
              </a:ext>
            </a:extLst>
          </p:cNvPr>
          <p:cNvSpPr txBox="1"/>
          <p:nvPr/>
        </p:nvSpPr>
        <p:spPr>
          <a:xfrm>
            <a:off x="2049780" y="617220"/>
            <a:ext cx="7993825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1881E-C5E4-4D9B-8FC3-96574DA84889}"/>
              </a:ext>
            </a:extLst>
          </p:cNvPr>
          <p:cNvSpPr txBox="1"/>
          <p:nvPr/>
        </p:nvSpPr>
        <p:spPr>
          <a:xfrm>
            <a:off x="10386505" y="6371227"/>
            <a:ext cx="33855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22630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149793" y="1468109"/>
            <a:ext cx="8092440" cy="45669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u="sng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Mission</a:t>
            </a: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288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Help members retire successfully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Assure pension and healthcare benefits for current and future retirees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Assist and support CRS members in achieving a successful retirement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Assure CRS transparency and accessibility for all stakeholders</a:t>
            </a:r>
          </a:p>
          <a:p>
            <a:pPr marL="668655" lvl="1" indent="0"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1620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Established in 1931; pre-dates Social Security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employees in OH do not participate in Social Security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members can be eligible for Social Security through a previous employer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→Welcome to CRS!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07545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D0F779A4-F6B7-4ED7-9489-60035308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F8E2BBAB-891D-453A-BFA0-0683700BFFA1}"/>
              </a:ext>
            </a:extLst>
          </p:cNvPr>
          <p:cNvSpPr>
            <a:spLocks/>
          </p:cNvSpPr>
          <p:nvPr/>
        </p:nvSpPr>
        <p:spPr bwMode="auto">
          <a:xfrm>
            <a:off x="2128440" y="1590198"/>
            <a:ext cx="80924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131445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 of 12/31/2024: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Retirees: 4,138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Actives: 4,423 (FT, PT, DROP)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Total assets = $2.3B 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Unfunded Actuarial Liability = $846mm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(pension trust) = 68.3%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(health trust) = 154.98%</a:t>
            </a:r>
          </a:p>
          <a:p>
            <a:pPr marL="1440180" lvl="3" indent="-20574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Federal law prohibits transfer of monies out of Health Trust</a:t>
            </a:r>
          </a:p>
          <a:p>
            <a:pPr marL="1234440" lvl="3" indent="0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FE89E6D1-2A88-4878-BDBA-39FE7962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3F06D7-539E-4703-8AC1-483804C3380E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→CRS Snapshot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DDF6E-FB4F-4AA5-B430-2831419FDEF8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71519C68-0AC6-4630-9702-6A66D24C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BDA63BF-5E59-41EC-891E-C6F7FE59CFB2}"/>
              </a:ext>
            </a:extLst>
          </p:cNvPr>
          <p:cNvSpPr>
            <a:spLocks/>
          </p:cNvSpPr>
          <p:nvPr/>
        </p:nvSpPr>
        <p:spPr bwMode="auto">
          <a:xfrm>
            <a:off x="2049780" y="1440180"/>
            <a:ext cx="80924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131445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 of Trustees (4yr terms)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 appointed by Mayor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 elected by retirees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 elected by active employees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 has exclusive authority over trusts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Meets first Thursday of each month </a:t>
            </a:r>
          </a:p>
          <a:p>
            <a:pPr marL="514350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Governed by: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Collaborative Settlement Agreement-2016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CMC Ch. 203; Admin Code Art. XV</a:t>
            </a:r>
          </a:p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Board Rules and Policies 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A1BD5F6E-79B1-4EE8-B534-CA80AAE1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1D3B0-8842-4587-BF44-F8A10AF63E26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→Governance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243D0-C7E5-41C1-9D20-72749CA93983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A73E8BFB-FD12-457D-AB01-B327B88A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7FDE8B99-D4D2-4AC6-89FC-6EEB261DB245}"/>
              </a:ext>
            </a:extLst>
          </p:cNvPr>
          <p:cNvSpPr>
            <a:spLocks/>
          </p:cNvSpPr>
          <p:nvPr/>
        </p:nvSpPr>
        <p:spPr bwMode="auto">
          <a:xfrm>
            <a:off x="2049780" y="2091690"/>
            <a:ext cx="80924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150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131445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714500" indent="-5715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183005" lvl="1" indent="-51435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A79FB53-0512-45CF-AFD1-49C6D738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30767-7E00-4996-98DB-5E7901C3ACD9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→Staffing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DE0A5-AD1E-4E0F-B5DA-32EE56996259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768EE-35B8-F4D4-8305-72303889E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580" y="1456195"/>
            <a:ext cx="6515100" cy="46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5113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149793" y="1478709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We Do: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retirement applications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Enroll new members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Return of Contributions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Death Benefits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457 Plan enrollments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Retiree Healthcare Open Enrollment and Medicare Transitions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Service Purchases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 Education and Customer Service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→CRS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47656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149793" y="1570288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 different types of retirement benefits: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Retiree Healthcare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Retirement Option Plan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Disability Retirement Benefits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Survivor Benefits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52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Compensation (457 Plan)</a:t>
            </a:r>
          </a:p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Eligibility for each type of benefit differs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→CRS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14205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149793" y="1570288"/>
            <a:ext cx="8092440" cy="438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14350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provides a “Defined Benefit” pension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“Defined Benefit” means a formula-based monthly payment for the rest of your life</a:t>
            </a:r>
          </a:p>
          <a:p>
            <a:pPr marL="1543050" lvl="2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Employer assumes financial risk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68655" lvl="1" indent="0"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68655" lvl="1" indent="0"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than “Defined Contribution” which provides a lump sum at retirement</a:t>
            </a:r>
          </a:p>
          <a:p>
            <a:pPr marL="1543050" lvl="2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 assumes financial risk</a:t>
            </a: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668655" lvl="1" indent="0" defTabSz="822960" eaLnBrk="1" fontAlgn="base" hangingPunct="1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183005" lvl="1" indent="-514350" defTabSz="82296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  <a:defRPr/>
            </a:pPr>
            <a:endParaRPr lang="en-US" altLang="en-US" sz="288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AE8CC-D72A-0158-85CD-CC2C42C01005}"/>
              </a:ext>
            </a:extLst>
          </p:cNvPr>
          <p:cNvGraphicFramePr/>
          <p:nvPr/>
        </p:nvGraphicFramePr>
        <p:xfrm>
          <a:off x="2903243" y="2743200"/>
          <a:ext cx="6096000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EB49CB-395B-5715-13DB-88F9A3DC18E4}"/>
              </a:ext>
            </a:extLst>
          </p:cNvPr>
          <p:cNvGraphicFramePr/>
          <p:nvPr/>
        </p:nvGraphicFramePr>
        <p:xfrm>
          <a:off x="2903243" y="5033578"/>
          <a:ext cx="6096000" cy="123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8803102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DB4BA1AF-4643-44E1-8DF1-5E9AA135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37"/>
            <a:ext cx="9144000" cy="62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0547F552-0CFC-4B12-BCB7-0857920CEA2D}"/>
              </a:ext>
            </a:extLst>
          </p:cNvPr>
          <p:cNvSpPr>
            <a:spLocks/>
          </p:cNvSpPr>
          <p:nvPr/>
        </p:nvSpPr>
        <p:spPr bwMode="auto">
          <a:xfrm>
            <a:off x="2115629" y="1952196"/>
            <a:ext cx="809244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120015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600200" indent="-4572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Contributions + Investments = </a:t>
            </a:r>
          </a:p>
          <a:p>
            <a:pPr marL="668655" lvl="1" indent="0" defTabSz="822960" fontAlgn="base">
              <a:spcBef>
                <a:spcPct val="0"/>
              </a:spcBef>
              <a:spcAft>
                <a:spcPct val="0"/>
              </a:spcAft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Benefits + Expenses</a:t>
            </a:r>
          </a:p>
          <a:p>
            <a:pPr marL="411480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8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Actuaries Seek to Predict:</a:t>
            </a:r>
          </a:p>
          <a:p>
            <a:pPr marL="1080135" lvl="1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CRS Board approves the actuary and actuarial assumptions</a:t>
            </a:r>
          </a:p>
          <a:p>
            <a:pPr marL="1080135" lvl="1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Rate of investment return, retirement age, years of service, salary increases, mortality, administrative cost, inflation, healthcare cost increases</a:t>
            </a:r>
          </a:p>
          <a:p>
            <a:pPr marL="1080135" lvl="1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Actuaries make good faith professional estimates</a:t>
            </a:r>
          </a:p>
          <a:p>
            <a:pPr marL="1440180" lvl="2" indent="-411480" defTabSz="82296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754380" algn="l"/>
              </a:tabLst>
            </a:pPr>
            <a:r>
              <a:rPr lang="en-US" altLang="en-US" sz="216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But no one has a crystal ball!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D51F31C8-2D82-47E5-A967-77C8400F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0" y="5829300"/>
            <a:ext cx="2533173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287A5C-EF9A-4F92-AF17-E8971270B249}"/>
              </a:ext>
            </a:extLst>
          </p:cNvPr>
          <p:cNvSpPr txBox="1"/>
          <p:nvPr/>
        </p:nvSpPr>
        <p:spPr>
          <a:xfrm>
            <a:off x="1524000" y="137161"/>
            <a:ext cx="9144000" cy="120032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→Funding Defined Benefit Plans</a:t>
            </a: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061BC71F-EF6F-4041-B37A-D2E059F5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43" y="1496794"/>
            <a:ext cx="1616992" cy="15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0C4D2-2F50-4C0C-BE48-220656DF813A}"/>
              </a:ext>
            </a:extLst>
          </p:cNvPr>
          <p:cNvSpPr txBox="1"/>
          <p:nvPr/>
        </p:nvSpPr>
        <p:spPr>
          <a:xfrm>
            <a:off x="10386505" y="6371227"/>
            <a:ext cx="2616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fld id="{054D54EF-0B81-4036-AB08-CDC3C342913A}" type="slidenum">
              <a:rPr lang="en-US" sz="1080" b="1">
                <a:solidFill>
                  <a:srgbClr val="00367D"/>
                </a:solidFill>
                <a:latin typeface="Arial" panose="020B0604020202020204" pitchFamily="34" charset="0"/>
                <a:cs typeface="Arial" panose="020B0604020202020204" pitchFamily="34" charset="0"/>
                <a:sym typeface="Frutiger 55 Roman" charset="0"/>
              </a:rPr>
              <a:pPr defTabSz="82296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80" b="1" dirty="0">
              <a:solidFill>
                <a:srgbClr val="00367D"/>
              </a:solidFill>
              <a:latin typeface="Arial" panose="020B0604020202020204" pitchFamily="34" charset="0"/>
              <a:cs typeface="Arial" panose="020B0604020202020204" pitchFamily="34" charset="0"/>
              <a:sym typeface="Frutiger 55 Roman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367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2D6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1446</TotalTime>
  <Words>728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Gill Sans</vt:lpstr>
      <vt:lpstr>Blank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Scams</dc:title>
  <dc:creator>Edward Gads</dc:creator>
  <cp:lastModifiedBy>Edward Gads</cp:lastModifiedBy>
  <cp:revision>40</cp:revision>
  <cp:lastPrinted>2025-05-03T15:41:55Z</cp:lastPrinted>
  <dcterms:created xsi:type="dcterms:W3CDTF">2024-04-02T14:59:21Z</dcterms:created>
  <dcterms:modified xsi:type="dcterms:W3CDTF">2025-05-13T20:14:12Z</dcterms:modified>
</cp:coreProperties>
</file>